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7" r:id="rId10"/>
    <p:sldId id="268" r:id="rId11"/>
    <p:sldId id="264" r:id="rId12"/>
    <p:sldId id="275" r:id="rId13"/>
    <p:sldId id="269" r:id="rId14"/>
    <p:sldId id="270" r:id="rId15"/>
    <p:sldId id="265" r:id="rId16"/>
    <p:sldId id="271" r:id="rId17"/>
    <p:sldId id="272" r:id="rId18"/>
    <p:sldId id="274" r:id="rId19"/>
    <p:sldId id="278" r:id="rId20"/>
    <p:sldId id="277" r:id="rId21"/>
    <p:sldId id="279" r:id="rId22"/>
    <p:sldId id="26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6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15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BFB9-2DE0-824E-97D9-9148D0D4531A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B2B0-CEEB-1B4D-8B99-1AD8BFAAF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7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48AA9-C794-294E-AD07-E13F84E101EB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720A9-DE11-AC4E-ABDF-2464DAACD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72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</a:t>
            </a:r>
            <a:r>
              <a:rPr lang="fr-FR" baseline="0" dirty="0"/>
              <a:t> neurones sont des cellules nerveuse qui dans un organisme effectuent du traitement d’informations. </a:t>
            </a:r>
          </a:p>
          <a:p>
            <a:r>
              <a:rPr lang="fr-FR" baseline="0" dirty="0"/>
              <a:t>Les neurones communiques entre eux par l’intermédiaires de synapses. </a:t>
            </a:r>
          </a:p>
          <a:p>
            <a:r>
              <a:rPr lang="fr-FR" baseline="0" dirty="0"/>
              <a:t>Une synapse est une interface chimique entre deux neurones.</a:t>
            </a:r>
          </a:p>
          <a:p>
            <a:r>
              <a:rPr lang="fr-FR" baseline="0" dirty="0"/>
              <a:t>Les neurones envoient des impulsions nerveuse le long de leurs axones vers les synapses. Ces signaux </a:t>
            </a:r>
            <a:r>
              <a:rPr lang="fr-FR" baseline="0" dirty="0" err="1"/>
              <a:t>electriques</a:t>
            </a:r>
            <a:r>
              <a:rPr lang="fr-FR" baseline="0" dirty="0"/>
              <a:t> sont convertis en message chimique par la synapse côté neurone </a:t>
            </a:r>
            <a:r>
              <a:rPr lang="fr-FR" baseline="0" dirty="0" err="1"/>
              <a:t>pré-synaptique</a:t>
            </a:r>
            <a:r>
              <a:rPr lang="fr-FR" baseline="0" dirty="0"/>
              <a:t> vers le côté post synaptique qui le retransforme en influx nerveux </a:t>
            </a:r>
            <a:r>
              <a:rPr lang="fr-FR" baseline="0" dirty="0" err="1"/>
              <a:t>electrique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40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F6D94A72-239E-4040-9CB4-4556EE1327E7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A7B8-27A8-4E2A-B1B8-6D940889B126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730F-2395-410E-BE1B-0622B657E2FF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7E251-240F-4D58-86D4-B83137E27640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5429-4C5C-4EC4-A8E4-758B74618661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CB7A-0B9D-4085-A481-30D0C5665BDC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69AC-1515-40CC-9737-7E17D9DF3A53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C564A-F524-4218-8786-A63E647DB042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8178-6E3A-450F-89C0-7D19C57D7275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767006"/>
            <a:ext cx="7429499" cy="60068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CF35-C88E-4E23-8987-109E37C244E3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558" y="6044704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0A38-B879-4CBB-9FA1-D67846631FF4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8468" y="6065837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92056"/>
            <a:ext cx="7429499" cy="46782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B8F4-630C-41AE-AAB0-404B41B37BEC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599" y="6057766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6A9E-A39D-4732-80AC-9FABFA5ADA48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90566" y="6065837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7F1D6-B8DD-40C7-A5CB-ED464EFA4785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90567" y="6070827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Rectangle 6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6CBC4-3BF0-41A5-A015-DDA4DB35B5E6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Rectangle 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CBF6-5F08-4E31-AADD-1250C259BE34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26C0-E95F-4AF9-B6DE-381121840DEB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F47E2-C867-4673-A476-D8DEA98B26E2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Soutenance de projet de 3</a:t>
            </a:r>
            <a:r>
              <a:rPr lang="fr-FR" baseline="30000" dirty="0"/>
              <a:t>ème </a:t>
            </a:r>
            <a:r>
              <a:rPr lang="fr-FR" dirty="0"/>
              <a:t>année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dirty="0"/>
              <a:t>Utilisation de la plateforme </a:t>
            </a:r>
            <a:r>
              <a:rPr lang="fr-FR" dirty="0" err="1"/>
              <a:t>neuromorphique</a:t>
            </a:r>
            <a:r>
              <a:rPr lang="fr-FR" dirty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err="1"/>
              <a:t>platform</a:t>
            </a:r>
            <a:r>
              <a:rPr lang="fr-FR" dirty="0"/>
              <a:t> du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(</a:t>
            </a:r>
            <a:r>
              <a:rPr lang="fr-FR" dirty="0" err="1"/>
              <a:t>hbp</a:t>
            </a:r>
            <a:r>
              <a:rPr lang="fr-FR" dirty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104637" y="4665770"/>
            <a:ext cx="290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Manon PREDHUMEAU &amp; Justin GOUTEY</a:t>
            </a:r>
          </a:p>
          <a:p>
            <a:endParaRPr lang="fr-FR" sz="1350" dirty="0"/>
          </a:p>
          <a:p>
            <a:r>
              <a:rPr lang="fr-FR" sz="1350" dirty="0"/>
              <a:t>Proposé par Alexandre MUZY</a:t>
            </a:r>
          </a:p>
          <a:p>
            <a:r>
              <a:rPr lang="fr-FR" sz="1350" dirty="0"/>
              <a:t>Tuteuré par David HILL</a:t>
            </a:r>
          </a:p>
        </p:txBody>
      </p:sp>
    </p:spTree>
    <p:extLst>
      <p:ext uri="{BB962C8B-B14F-4D97-AF65-F5344CB8AC3E}">
        <p14:creationId xmlns:p14="http://schemas.microsoft.com/office/powerpoint/2010/main" val="526346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FPGA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23207" y="2249486"/>
            <a:ext cx="7562352" cy="3541714"/>
          </a:xfrm>
        </p:spPr>
        <p:txBody>
          <a:bodyPr/>
          <a:lstStyle/>
          <a:p>
            <a:r>
              <a:rPr lang="fr-FR" dirty="0"/>
              <a:t>Vecteur de paramétrage</a:t>
            </a:r>
          </a:p>
          <a:p>
            <a:pPr lvl="1"/>
            <a:r>
              <a:rPr lang="fr-FR" dirty="0"/>
              <a:t>Communication avec le cluster de calcul</a:t>
            </a:r>
          </a:p>
          <a:p>
            <a:pPr lvl="1"/>
            <a:r>
              <a:rPr lang="fr-FR" dirty="0"/>
              <a:t>Paramétrage simulation</a:t>
            </a:r>
          </a:p>
          <a:p>
            <a:pPr lvl="1"/>
            <a:r>
              <a:rPr lang="fr-FR" dirty="0"/>
              <a:t>Retour logs et données</a:t>
            </a:r>
          </a:p>
          <a:p>
            <a:r>
              <a:rPr lang="fr-FR" dirty="0"/>
              <a:t>Vecteur de communication</a:t>
            </a:r>
          </a:p>
          <a:p>
            <a:pPr lvl="1"/>
            <a:r>
              <a:rPr lang="fr-FR" dirty="0"/>
              <a:t>Extension du réseau</a:t>
            </a:r>
          </a:p>
          <a:p>
            <a:pPr lvl="1"/>
            <a:r>
              <a:rPr lang="fr-FR" dirty="0"/>
              <a:t>Communication inter-wafer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46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908666"/>
            <a:ext cx="4722282" cy="3541712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/>
              <a:t>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</a:t>
            </a:r>
            <a:r>
              <a:rPr lang="fr-FR" dirty="0"/>
              <a:t>Architecture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126481" y="2177935"/>
            <a:ext cx="28762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/>
              <a:t>Spiking</a:t>
            </a:r>
            <a:r>
              <a:rPr lang="fr-FR" dirty="0"/>
              <a:t> Neural Network Architecture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Équipe de Manchester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Simulation software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« 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Core</a:t>
            </a:r>
            <a:r>
              <a:rPr lang="fr-FR" dirty="0"/>
              <a:t> »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Objectif : simuler 1% du cerveau humain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1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L’incohérence mémoire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8458" y="2249486"/>
            <a:ext cx="7277101" cy="3541714"/>
          </a:xfrm>
        </p:spPr>
        <p:txBody>
          <a:bodyPr/>
          <a:lstStyle/>
          <a:p>
            <a:r>
              <a:rPr lang="fr-FR" dirty="0"/>
              <a:t>Pas de vérification avant modification</a:t>
            </a:r>
          </a:p>
          <a:p>
            <a:endParaRPr lang="fr-FR" dirty="0"/>
          </a:p>
          <a:p>
            <a:r>
              <a:rPr lang="fr-FR" dirty="0"/>
              <a:t>Seule l’information locale est connue (comme dans un vrai cerveau)</a:t>
            </a:r>
          </a:p>
          <a:p>
            <a:endParaRPr lang="fr-FR" dirty="0"/>
          </a:p>
          <a:p>
            <a:r>
              <a:rPr lang="fr-FR" dirty="0"/>
              <a:t>Mémoire uniquement locale à chaque cœur du point de vue du système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2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non déterminisme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2249486"/>
            <a:ext cx="7485459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Globally</a:t>
            </a:r>
            <a:r>
              <a:rPr lang="fr-FR" dirty="0"/>
              <a:t> </a:t>
            </a:r>
            <a:r>
              <a:rPr lang="fr-FR" dirty="0" err="1"/>
              <a:t>Asynchronous</a:t>
            </a:r>
            <a:r>
              <a:rPr lang="fr-FR" dirty="0"/>
              <a:t>, </a:t>
            </a:r>
            <a:r>
              <a:rPr lang="fr-FR" dirty="0" err="1"/>
              <a:t>Locally</a:t>
            </a:r>
            <a:r>
              <a:rPr lang="fr-FR" dirty="0"/>
              <a:t> </a:t>
            </a:r>
            <a:r>
              <a:rPr lang="fr-FR" dirty="0" err="1"/>
              <a:t>Synchronous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/>
              <a:t>Simulation et communication synchrone à l’échelle d’un cœur</a:t>
            </a:r>
          </a:p>
          <a:p>
            <a:pPr lvl="1">
              <a:buFont typeface="Arial" charset="0"/>
              <a:buChar char="•"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/>
              <a:t>Simulation et communication asynchrone entre les cœurs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42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évènementielle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183"/>
            <a:ext cx="3656013" cy="2850321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41758" y="2992582"/>
            <a:ext cx="3510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Pas de pas de temps fixe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Mécanisme de callbacks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Appel de fonction </a:t>
            </a:r>
            <a:r>
              <a:rPr lang="fr-FR" dirty="0">
                <a:sym typeface="Wingdings"/>
              </a:rPr>
              <a:t> évènement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0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Une architecture à 3 niveaux</a:t>
            </a:r>
          </a:p>
          <a:p>
            <a:pPr lvl="1"/>
            <a:r>
              <a:rPr lang="fr-FR" dirty="0"/>
              <a:t>Hardware</a:t>
            </a:r>
          </a:p>
          <a:p>
            <a:pPr lvl="1"/>
            <a:r>
              <a:rPr lang="fr-FR" dirty="0"/>
              <a:t>Couche applicative de bas niveau</a:t>
            </a:r>
          </a:p>
          <a:p>
            <a:pPr lvl="1"/>
            <a:r>
              <a:rPr lang="fr-FR" dirty="0"/>
              <a:t>Couche applicative de haut niveau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5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Niveaux 1 : le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600 cartes de 48 puces</a:t>
            </a:r>
          </a:p>
          <a:p>
            <a:r>
              <a:rPr lang="fr-FR" dirty="0"/>
              <a:t>Soit 28 800 puces</a:t>
            </a:r>
          </a:p>
          <a:p>
            <a:endParaRPr lang="fr-FR" dirty="0"/>
          </a:p>
          <a:p>
            <a:r>
              <a:rPr lang="fr-FR" dirty="0"/>
              <a:t>18 cœurs par puce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 cœur moniteur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16 cœurs simulation 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 cœur tolérance aux pannes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06" y="2013323"/>
            <a:ext cx="3296393" cy="3099004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7" y="2201723"/>
            <a:ext cx="3659187" cy="2756088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38138" y="1489092"/>
            <a:ext cx="437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Niveaux 2 : couche applicative de bas niveau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71753" y="1489092"/>
            <a:ext cx="443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Niveaux 3 : couche applicative de haut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5061169" y="2081740"/>
            <a:ext cx="3658792" cy="3541714"/>
          </a:xfrm>
        </p:spPr>
        <p:txBody>
          <a:bodyPr/>
          <a:lstStyle/>
          <a:p>
            <a:r>
              <a:rPr lang="fr-FR" dirty="0" err="1"/>
              <a:t>SpyNNaker</a:t>
            </a:r>
            <a:r>
              <a:rPr lang="fr-FR" dirty="0"/>
              <a:t> : Implémentation de </a:t>
            </a:r>
            <a:r>
              <a:rPr lang="fr-FR" dirty="0" err="1"/>
              <a:t>PyNN</a:t>
            </a:r>
            <a:endParaRPr lang="fr-FR" dirty="0"/>
          </a:p>
          <a:p>
            <a:endParaRPr lang="fr-FR" dirty="0"/>
          </a:p>
          <a:p>
            <a:r>
              <a:rPr lang="fr-FR" dirty="0"/>
              <a:t>PACMAN </a:t>
            </a:r>
          </a:p>
          <a:p>
            <a:endParaRPr lang="fr-FR" dirty="0"/>
          </a:p>
          <a:p>
            <a:r>
              <a:rPr lang="fr-FR" dirty="0"/>
              <a:t>Gestion des simulations par les utilisateurs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36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Représentation et simulation de réseaux de neurones</a:t>
            </a:r>
          </a:p>
          <a:p>
            <a:endParaRPr lang="fr-FR" dirty="0"/>
          </a:p>
          <a:p>
            <a:r>
              <a:rPr lang="fr-FR" dirty="0"/>
              <a:t>API Python</a:t>
            </a:r>
          </a:p>
          <a:p>
            <a:endParaRPr lang="fr-FR" dirty="0"/>
          </a:p>
          <a:p>
            <a:r>
              <a:rPr lang="fr-FR" dirty="0"/>
              <a:t>Une implémentation pour </a:t>
            </a:r>
            <a:r>
              <a:rPr lang="fr-FR" dirty="0" err="1"/>
              <a:t>SpiNNaker</a:t>
            </a:r>
            <a:r>
              <a:rPr lang="fr-FR" dirty="0"/>
              <a:t> et une pour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PyNN</a:t>
            </a:r>
            <a:r>
              <a:rPr lang="fr-FR" dirty="0"/>
              <a:t>		Émulateurs 	Plateforme HBP	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9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6058" y="897775"/>
            <a:ext cx="7429500" cy="515389"/>
          </a:xfrm>
        </p:spPr>
        <p:txBody>
          <a:bodyPr/>
          <a:lstStyle/>
          <a:p>
            <a:r>
              <a:rPr lang="fr-FR" dirty="0"/>
              <a:t>ÉMULATEURS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56058" y="2446680"/>
            <a:ext cx="3658793" cy="3344519"/>
          </a:xfrm>
        </p:spPr>
        <p:txBody>
          <a:bodyPr/>
          <a:lstStyle/>
          <a:p>
            <a:r>
              <a:rPr lang="fr-FR" dirty="0"/>
              <a:t>Émulateur du système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ou source sur la forge</a:t>
            </a:r>
          </a:p>
          <a:p>
            <a:endParaRPr lang="fr-FR" dirty="0"/>
          </a:p>
          <a:p>
            <a:pPr>
              <a:buFont typeface="Wingdings" charset="2"/>
              <a:buChar char="Ø"/>
            </a:pPr>
            <a:r>
              <a:rPr lang="fr-FR" dirty="0"/>
              <a:t>Docker fonctionne uniquement sur les fichiers de tests</a:t>
            </a:r>
          </a:p>
          <a:p>
            <a:pPr>
              <a:buFont typeface="Wingdings" charset="2"/>
              <a:buChar char="Ø"/>
            </a:pPr>
            <a:r>
              <a:rPr lang="fr-FR" dirty="0"/>
              <a:t>VM ne localise pas les modules Python</a:t>
            </a:r>
          </a:p>
          <a:p>
            <a:pPr>
              <a:buFont typeface="Wingdings" charset="2"/>
              <a:buChar char="Ø"/>
            </a:pP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446680"/>
            <a:ext cx="3656408" cy="3344519"/>
          </a:xfrm>
        </p:spPr>
        <p:txBody>
          <a:bodyPr/>
          <a:lstStyle/>
          <a:p>
            <a:r>
              <a:rPr lang="fr-FR" dirty="0"/>
              <a:t>Émulateur de </a:t>
            </a:r>
            <a:r>
              <a:rPr lang="fr-FR" dirty="0" err="1"/>
              <a:t>SpiNNaker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Dépôt </a:t>
            </a:r>
            <a:r>
              <a:rPr lang="fr-FR" dirty="0" err="1"/>
              <a:t>GitHub</a:t>
            </a:r>
            <a:endParaRPr lang="fr-FR" dirty="0"/>
          </a:p>
          <a:p>
            <a:endParaRPr lang="fr-FR" dirty="0"/>
          </a:p>
          <a:p>
            <a:r>
              <a:rPr lang="fr-FR" dirty="0"/>
              <a:t>Obsolète (plus maintenu depuis 2015)=&gt; incompatible avec </a:t>
            </a:r>
            <a:r>
              <a:rPr lang="fr-FR" dirty="0" err="1"/>
              <a:t>SpyNNaker</a:t>
            </a:r>
            <a:r>
              <a:rPr lang="fr-FR" dirty="0"/>
              <a:t> 3.0.0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Émulateurs</a:t>
            </a:r>
            <a:r>
              <a:rPr lang="fr-FR" dirty="0"/>
              <a:t> 	Plateforme HBP	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56058" y="1762298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ESS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29150" y="1747242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SpiNNakerEmulator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6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682" y="2748251"/>
            <a:ext cx="7429499" cy="3541714"/>
          </a:xfrm>
        </p:spPr>
        <p:txBody>
          <a:bodyPr/>
          <a:lstStyle/>
          <a:p>
            <a:endParaRPr lang="fr-FR" dirty="0"/>
          </a:p>
          <a:p>
            <a:r>
              <a:rPr lang="fr-FR" dirty="0" err="1"/>
              <a:t>Human</a:t>
            </a:r>
            <a:r>
              <a:rPr lang="fr-FR" dirty="0"/>
              <a:t> Brain Project (2013)</a:t>
            </a:r>
          </a:p>
          <a:p>
            <a:endParaRPr lang="fr-FR" dirty="0"/>
          </a:p>
          <a:p>
            <a:r>
              <a:rPr lang="fr-FR" dirty="0"/>
              <a:t>Simulateurs Neuronaux : </a:t>
            </a:r>
            <a:r>
              <a:rPr lang="fr-FR" dirty="0" err="1"/>
              <a:t>SpiNNaker</a:t>
            </a:r>
            <a:r>
              <a:rPr lang="fr-FR" dirty="0"/>
              <a:t> &amp;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Comparatif et analyse de performance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/>
              <a:t>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61" y="-427857"/>
            <a:ext cx="5490308" cy="54903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28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hbp</a:t>
            </a:r>
            <a:r>
              <a:rPr lang="fr-FR" dirty="0"/>
              <a:t> : utilisation de la </a:t>
            </a:r>
            <a:r>
              <a:rPr lang="fr-FR" dirty="0" err="1"/>
              <a:t>platforme</a:t>
            </a:r>
            <a:r>
              <a:rPr lang="fr-FR" dirty="0"/>
              <a:t> collaborative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Test </a:t>
            </a:r>
          </a:p>
          <a:p>
            <a:r>
              <a:rPr lang="fr-FR" dirty="0"/>
              <a:t>Réseau en chaine </a:t>
            </a:r>
            <a:r>
              <a:rPr lang="fr-FR" dirty="0" err="1"/>
              <a:t>synfire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Emulateurs 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Platforme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HBP</a:t>
            </a:r>
            <a:r>
              <a:rPr lang="fr-FR" dirty="0"/>
              <a:t>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375" y="1670857"/>
            <a:ext cx="3490001" cy="1779847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PlatEforme</a:t>
            </a:r>
            <a:r>
              <a:rPr lang="fr-FR" dirty="0"/>
              <a:t> </a:t>
            </a:r>
            <a:r>
              <a:rPr lang="fr-FR" dirty="0" err="1"/>
              <a:t>hbp</a:t>
            </a:r>
            <a:r>
              <a:rPr lang="fr-FR" dirty="0"/>
              <a:t> : utilisation de la </a:t>
            </a:r>
            <a:r>
              <a:rPr lang="fr-FR" dirty="0" err="1"/>
              <a:t>platEforme</a:t>
            </a:r>
            <a:r>
              <a:rPr lang="fr-FR" dirty="0"/>
              <a:t> collaborative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4371" y="1958540"/>
            <a:ext cx="3658792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Résultat :</a:t>
            </a:r>
          </a:p>
          <a:p>
            <a:r>
              <a:rPr lang="fr-FR" dirty="0"/>
              <a:t>Trace d’exécution</a:t>
            </a:r>
          </a:p>
          <a:p>
            <a:endParaRPr lang="fr-FR" dirty="0"/>
          </a:p>
          <a:p>
            <a:r>
              <a:rPr lang="fr-FR" dirty="0"/>
              <a:t> Pas d’information supplémentaire: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Placement des populations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Consommation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Tables de routage </a:t>
            </a:r>
          </a:p>
          <a:p>
            <a:pPr lvl="1">
              <a:buFont typeface="Courier New" charset="0"/>
              <a:buChar char="o"/>
            </a:pPr>
            <a:r>
              <a:rPr lang="mr-IN" dirty="0"/>
              <a:t>…</a:t>
            </a:r>
            <a:endParaRPr lang="fr-FR" dirty="0"/>
          </a:p>
          <a:p>
            <a:pPr lvl="1">
              <a:buFont typeface="Courier New" charset="0"/>
              <a:buChar char="o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Émulateurs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Plateforme HBP</a:t>
            </a:r>
            <a:r>
              <a:rPr lang="fr-FR" dirty="0"/>
              <a:t>	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t="39798" r="45479" b="1960"/>
          <a:stretch/>
        </p:blipFill>
        <p:spPr>
          <a:xfrm>
            <a:off x="5275767" y="1513267"/>
            <a:ext cx="2772000" cy="190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70" y="3659678"/>
            <a:ext cx="3350029" cy="2512522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7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56057" y="1495472"/>
            <a:ext cx="7190663" cy="490532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Projet orienté recherche</a:t>
            </a:r>
          </a:p>
          <a:p>
            <a:r>
              <a:rPr lang="fr-FR" dirty="0" err="1"/>
              <a:t>BrainScaleS</a:t>
            </a:r>
            <a:r>
              <a:rPr lang="fr-FR" dirty="0"/>
              <a:t> orienté hardware / </a:t>
            </a:r>
            <a:r>
              <a:rPr lang="fr-FR" dirty="0" err="1"/>
              <a:t>SpiNNaker</a:t>
            </a:r>
            <a:r>
              <a:rPr lang="fr-FR" dirty="0"/>
              <a:t> orienté software</a:t>
            </a:r>
          </a:p>
          <a:p>
            <a:r>
              <a:rPr lang="fr-FR" dirty="0"/>
              <a:t>Paramétrage par une API relativement uniforme : </a:t>
            </a:r>
            <a:r>
              <a:rPr lang="fr-FR" dirty="0" err="1"/>
              <a:t>PyNN</a:t>
            </a:r>
            <a:endParaRPr lang="fr-FR" dirty="0"/>
          </a:p>
          <a:p>
            <a:r>
              <a:rPr lang="fr-FR" dirty="0" err="1"/>
              <a:t>SpiNNaker</a:t>
            </a:r>
            <a:r>
              <a:rPr lang="fr-FR" dirty="0"/>
              <a:t> plus abouti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Difficultés :</a:t>
            </a:r>
          </a:p>
          <a:p>
            <a:r>
              <a:rPr lang="fr-FR" dirty="0"/>
              <a:t>Recherche documentation fastidieuse, émulateurs non fonctionnels</a:t>
            </a:r>
          </a:p>
          <a:p>
            <a:r>
              <a:rPr lang="fr-FR" dirty="0"/>
              <a:t>Réorientation du projet </a:t>
            </a:r>
          </a:p>
          <a:p>
            <a:r>
              <a:rPr lang="fr-FR" dirty="0"/>
              <a:t>Pas assez d’informations pour analyse de performances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Perspectives :</a:t>
            </a:r>
          </a:p>
          <a:p>
            <a:r>
              <a:rPr lang="fr-FR" dirty="0"/>
              <a:t>Achat d’une carte </a:t>
            </a:r>
            <a:r>
              <a:rPr lang="fr-FR" dirty="0" err="1"/>
              <a:t>SpiNNaker</a:t>
            </a:r>
            <a:endParaRPr lang="fr-FR" dirty="0"/>
          </a:p>
          <a:p>
            <a:r>
              <a:rPr lang="fr-FR" dirty="0"/>
              <a:t>Stage de 5 mois (Justin)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323281" y="5973167"/>
            <a:ext cx="418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6D22F896-40B5-4ADD-8801-0D06FADFA095}" type="slidenum">
              <a:rPr lang="en-US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234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7484" y="2036619"/>
            <a:ext cx="5766803" cy="3433156"/>
          </a:xfrm>
        </p:spPr>
        <p:txBody>
          <a:bodyPr numCol="2">
            <a:normAutofit fontScale="85000" lnSpcReduction="10000"/>
          </a:bodyPr>
          <a:lstStyle/>
          <a:p>
            <a:pPr marL="385763" indent="-385763">
              <a:buFont typeface="+mj-lt"/>
              <a:buAutoNum type="romanUcPeriod"/>
            </a:pPr>
            <a:r>
              <a:rPr lang="fr-FR" dirty="0"/>
              <a:t>Le Cerveau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Neurone 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Synapse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Le réseau</a:t>
            </a:r>
          </a:p>
          <a:p>
            <a:pPr marL="728663" lvl="1" indent="-385763">
              <a:buFont typeface="+mj-lt"/>
              <a:buAutoNum type="alphaUcPeriod"/>
            </a:pPr>
            <a:endParaRPr lang="fr-FR" sz="1600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/>
              <a:t>BrainScaleS</a:t>
            </a:r>
            <a:endParaRPr lang="fr-FR" dirty="0"/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Modules </a:t>
            </a:r>
            <a:r>
              <a:rPr lang="fr-FR" sz="1600" dirty="0" err="1"/>
              <a:t>Neuromorphiques</a:t>
            </a: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/>
              <a:t>SpiNNaker</a:t>
            </a:r>
            <a:endParaRPr lang="fr-FR" dirty="0"/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Principe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Architecture</a:t>
            </a:r>
          </a:p>
          <a:p>
            <a:pPr marL="342900" lvl="1" indent="0">
              <a:buNone/>
            </a:pPr>
            <a:endParaRPr lang="fr-FR" sz="1600" dirty="0"/>
          </a:p>
          <a:p>
            <a:pPr marL="400050" indent="-400050">
              <a:buFont typeface="+mj-lt"/>
              <a:buAutoNum type="romanUcPeriod"/>
            </a:pPr>
            <a:r>
              <a:rPr lang="fr-FR" sz="1900" dirty="0"/>
              <a:t>Exploitation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 err="1"/>
              <a:t>PyNN</a:t>
            </a:r>
            <a:endParaRPr lang="fr-FR" sz="1600" dirty="0"/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/>
              <a:t>Émulateurs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/>
              <a:t>Plateforme HBP</a:t>
            </a:r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r>
              <a:rPr lang="fr-FR" sz="1900" dirty="0"/>
              <a:t>Conclusion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/>
              <a:t>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7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neurone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5" y="1675019"/>
            <a:ext cx="5628264" cy="3085901"/>
          </a:xfrm>
          <a:solidFill>
            <a:schemeClr val="bg1">
              <a:lumMod val="75000"/>
              <a:lumOff val="25000"/>
              <a:alpha val="70000"/>
            </a:schemeClr>
          </a:solidFill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402378" y="4760920"/>
            <a:ext cx="4760963" cy="1643149"/>
          </a:xfrm>
        </p:spPr>
        <p:txBody>
          <a:bodyPr/>
          <a:lstStyle/>
          <a:p>
            <a:pPr marL="400050" indent="-285750">
              <a:buFont typeface="Arial" charset="0"/>
              <a:buChar char="•"/>
            </a:pPr>
            <a:r>
              <a:rPr lang="fr-FR" dirty="0"/>
              <a:t>Cellule nerveuse</a:t>
            </a:r>
          </a:p>
          <a:p>
            <a:pPr marL="400050" indent="-285750">
              <a:buFont typeface="Arial" charset="0"/>
              <a:buChar char="•"/>
            </a:pPr>
            <a:r>
              <a:rPr lang="fr-FR" dirty="0"/>
              <a:t>Unité de traitement de l’information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Neurone</a:t>
            </a:r>
            <a:r>
              <a:rPr lang="fr-FR" dirty="0"/>
              <a:t>	La Synapse	Le Réseau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5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synapse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07" y="2051266"/>
            <a:ext cx="7152548" cy="1448391"/>
          </a:xfrm>
        </p:spPr>
      </p:pic>
      <p:sp>
        <p:nvSpPr>
          <p:cNvPr id="5" name="ZoneTexte 4"/>
          <p:cNvSpPr txBox="1"/>
          <p:nvPr/>
        </p:nvSpPr>
        <p:spPr>
          <a:xfrm>
            <a:off x="3236154" y="4729942"/>
            <a:ext cx="3002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Vecteur de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Interaction chimique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Mobiles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Neurone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 Synapse</a:t>
            </a:r>
            <a:r>
              <a:rPr lang="fr-FR" dirty="0"/>
              <a:t>	Le Réseau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réseau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95718"/>
            <a:ext cx="3659187" cy="275048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31178" y="2249486"/>
            <a:ext cx="4054381" cy="3541714"/>
          </a:xfrm>
          <a:solidFill>
            <a:schemeClr val="bg1">
              <a:lumMod val="75000"/>
              <a:lumOff val="25000"/>
              <a:alpha val="64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fr-FR" dirty="0"/>
              <a:t>Le cerveau humain :</a:t>
            </a:r>
          </a:p>
          <a:p>
            <a:r>
              <a:rPr lang="fr-FR" dirty="0"/>
              <a:t>86 à 100 milliards de neurones</a:t>
            </a:r>
          </a:p>
          <a:p>
            <a:endParaRPr lang="fr-FR" dirty="0"/>
          </a:p>
          <a:p>
            <a:r>
              <a:rPr lang="fr-FR" dirty="0"/>
              <a:t>Un neurones connecté de 1 à plus 100 000 synapses (10 000 en moyenne)</a:t>
            </a:r>
          </a:p>
          <a:p>
            <a:endParaRPr lang="fr-FR" dirty="0"/>
          </a:p>
          <a:p>
            <a:r>
              <a:rPr lang="fr-FR" dirty="0"/>
              <a:t>~ 5 synapses d’un neurone à n’importe quel autre.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Neurone	La Synapse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Réseau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7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1495473"/>
            <a:ext cx="6398722" cy="3138573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4769643"/>
            <a:ext cx="7578977" cy="146139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Équipe d’Heidelberg</a:t>
            </a:r>
          </a:p>
          <a:p>
            <a:r>
              <a:rPr lang="fr-FR" dirty="0"/>
              <a:t>Simulation hardware</a:t>
            </a:r>
          </a:p>
          <a:p>
            <a:r>
              <a:rPr lang="fr-FR" dirty="0"/>
              <a:t>20 modules </a:t>
            </a:r>
            <a:r>
              <a:rPr lang="fr-FR" dirty="0" err="1"/>
              <a:t>neuromorphiques</a:t>
            </a:r>
            <a:endParaRPr lang="fr-FR" dirty="0"/>
          </a:p>
          <a:p>
            <a:r>
              <a:rPr lang="fr-FR" dirty="0"/>
              <a:t>Simulation plus économe et 10</a:t>
            </a:r>
            <a:r>
              <a:rPr lang="fr-FR" baseline="30000" dirty="0"/>
              <a:t>3 </a:t>
            </a:r>
            <a:r>
              <a:rPr lang="fr-FR" dirty="0"/>
              <a:t>à 10</a:t>
            </a:r>
            <a:r>
              <a:rPr lang="fr-FR" baseline="30000" dirty="0"/>
              <a:t>5 </a:t>
            </a:r>
            <a:r>
              <a:rPr lang="fr-FR" dirty="0"/>
              <a:t>fois plus rapide que la réalité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/>
              <a:t> 	Modules </a:t>
            </a:r>
            <a:r>
              <a:rPr lang="fr-FR" dirty="0" err="1"/>
              <a:t>Neuromorphiques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Modules </a:t>
            </a:r>
            <a:r>
              <a:rPr lang="fr-FR" dirty="0" err="1"/>
              <a:t>neuromorphiques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3" y="2806355"/>
            <a:ext cx="3659187" cy="242797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Élément central de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Milieu de simulation</a:t>
            </a:r>
          </a:p>
          <a:p>
            <a:endParaRPr lang="fr-FR" dirty="0"/>
          </a:p>
          <a:p>
            <a:r>
              <a:rPr lang="fr-FR" dirty="0"/>
              <a:t>Composants aux cœur de la simulation :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Wafer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Carte FPGA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8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WAFER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56" y="2921794"/>
            <a:ext cx="3175000" cy="2197100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Cercle de silicone de 20 cm de diamètre</a:t>
            </a:r>
          </a:p>
          <a:p>
            <a:endParaRPr lang="fr-FR" dirty="0"/>
          </a:p>
          <a:p>
            <a:r>
              <a:rPr lang="fr-FR" dirty="0"/>
              <a:t>Lieu de la simulation</a:t>
            </a:r>
          </a:p>
          <a:p>
            <a:endParaRPr lang="fr-FR" dirty="0"/>
          </a:p>
          <a:p>
            <a:r>
              <a:rPr lang="fr-FR" dirty="0"/>
              <a:t>384 puces HICANN : 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128 000 synapses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512 « neurones électroniques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1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526</TotalTime>
  <Words>653</Words>
  <Application>Microsoft Office PowerPoint</Application>
  <PresentationFormat>Affichage à l'écran (4:3)</PresentationFormat>
  <Paragraphs>246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Mangal</vt:lpstr>
      <vt:lpstr>Trebuchet MS</vt:lpstr>
      <vt:lpstr>Tw Cen MT</vt:lpstr>
      <vt:lpstr>Wingdings</vt:lpstr>
      <vt:lpstr>Circuit</vt:lpstr>
      <vt:lpstr>Soutenance de projet de 3ème année </vt:lpstr>
      <vt:lpstr>Introduction</vt:lpstr>
      <vt:lpstr>Plan</vt:lpstr>
      <vt:lpstr>Le neurone</vt:lpstr>
      <vt:lpstr>La synapse</vt:lpstr>
      <vt:lpstr>Le réseau</vt:lpstr>
      <vt:lpstr>présentation</vt:lpstr>
      <vt:lpstr>Modules neuromorphiques</vt:lpstr>
      <vt:lpstr>WAFER</vt:lpstr>
      <vt:lpstr>Carte FPGA</vt:lpstr>
      <vt:lpstr>Présentation</vt:lpstr>
      <vt:lpstr>L’incohérence mémoire</vt:lpstr>
      <vt:lpstr>Le non déterminisme</vt:lpstr>
      <vt:lpstr>Simulation évènementielle</vt:lpstr>
      <vt:lpstr>architecture</vt:lpstr>
      <vt:lpstr>Niveaux 1 : le hardware</vt:lpstr>
      <vt:lpstr>Présentation PowerPoint</vt:lpstr>
      <vt:lpstr>PyNN</vt:lpstr>
      <vt:lpstr>ÉMULATEURS</vt:lpstr>
      <vt:lpstr>Platforme hbp : utilisation de la platforme collaborative</vt:lpstr>
      <vt:lpstr>PlatEforme hbp : utilisation de la platEforme collaborative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 de 3ème année </dc:title>
  <dc:creator>Justin Goutey</dc:creator>
  <cp:lastModifiedBy>Manon</cp:lastModifiedBy>
  <cp:revision>39</cp:revision>
  <cp:lastPrinted>2017-03-04T10:59:11Z</cp:lastPrinted>
  <dcterms:created xsi:type="dcterms:W3CDTF">2017-03-03T21:05:38Z</dcterms:created>
  <dcterms:modified xsi:type="dcterms:W3CDTF">2017-03-05T17:28:47Z</dcterms:modified>
</cp:coreProperties>
</file>